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8a7d6b174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8a7d6b174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Some tricks for fast prototyping. Give a pytorch example.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8a7d6b17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8a7d6b17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Let’s see some loss curve problems and try to infer what the problem is. The importance is to go through the mental process of debugging loss curves.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8a7d6b174_1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8a7d6b174_1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Some harder ones.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8a7d6b174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8a7d6b174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One example in my research.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8a7d6b174_1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8a7d6b174_1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8a7d6b17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8a7d6b17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8a7d6b174_1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8a7d6b174_1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8a7d6b174_18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8a7d6b174_18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8a7d6b17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8a7d6b17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8a7d6b174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8a7d6b174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8355196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8355196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Tuning NNs is hard. Part of the reason is that we don’t completely understand how exactly NNs work. For statistically learning, we have a very deep understanding of how everything operates, so in a lot of cases, we can give worst case performance </a:t>
            </a:r>
            <a:r>
              <a:rPr lang="en"/>
              <a:t>guarantee or convergence guarantee. However, for deep learning, we only know a few bits here and there, so parameter tuning remains more of an art. </a:t>
            </a:r>
            <a:endParaRPr/>
          </a:p>
          <a:p>
            <a:pPr indent="0" lvl="0" marL="0">
              <a:spcBef>
                <a:spcPts val="0"/>
              </a:spcBef>
              <a:spcAft>
                <a:spcPts val="0"/>
              </a:spcAft>
              <a:buNone/>
            </a:pPr>
            <a:r>
              <a:t/>
            </a:r>
            <a:endParaRPr/>
          </a:p>
          <a:p>
            <a:pPr indent="0" lvl="0" marL="0">
              <a:spcBef>
                <a:spcPts val="0"/>
              </a:spcBef>
              <a:spcAft>
                <a:spcPts val="0"/>
              </a:spcAft>
              <a:buNone/>
            </a:pPr>
            <a:r>
              <a:rPr lang="en"/>
              <a:t>If you have took Andrew Ng’s 229 or 230, you probably have heard of him advocating that AI/deep learning is new electricity. But that is challenged by Ali Rahimi at NIPS’17, as he claims AI is more like new alchemy, with the emphasis on lack of theoretically understandings. </a:t>
            </a:r>
            <a:endParaRPr/>
          </a:p>
          <a:p>
            <a:pPr indent="0" lvl="0" marL="0">
              <a:spcBef>
                <a:spcPts val="0"/>
              </a:spcBef>
              <a:spcAft>
                <a:spcPts val="0"/>
              </a:spcAft>
              <a:buNone/>
            </a:pPr>
            <a:r>
              <a:t/>
            </a:r>
            <a:endParaRPr/>
          </a:p>
          <a:p>
            <a:pPr indent="0" lvl="0" marL="0">
              <a:spcBef>
                <a:spcPts val="0"/>
              </a:spcBef>
              <a:spcAft>
                <a:spcPts val="0"/>
              </a:spcAft>
              <a:buNone/>
            </a:pPr>
            <a:r>
              <a:rPr lang="en"/>
              <a:t>However, we do see silver lining, some of the methods greatly reduced the need for parameter tuning and stablized the training process. For example, as you will discover in HW2, batch normalization stabilized a lot of very deep NN training tasks. Another example is that WGAN stabilized GAN training process. </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3833fe36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833fe36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last year’s bay learn conference, Andrew gave a talk titled bolts and nuts of machine learning. He listed some go-to choices when a NN doesn’t work. In this discussion section, we will discuss how to systematically choose from those items.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3833fe36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833fe36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38355196b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8355196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Tuning a NN can be viewed as dealing with a black box. You have a few knobs that you can tune and you observe a set of output.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3833fe36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833fe36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architecture tuning, we would like to start from a network in an established work, and then do some delta modifications.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38a7d6b174_2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8a7d6b174_2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8a7d6b174_1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8a7d6b174_1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8a7d6b174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8a7d6b174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19.png"/><Relationship Id="rId8"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soumith/ganhacks" TargetMode="External"/><Relationship Id="rId4" Type="http://schemas.openxmlformats.org/officeDocument/2006/relationships/hyperlink" Target="https://distill.pub/2016/deconv-checkerboard/" TargetMode="External"/><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4800">
                <a:solidFill>
                  <a:srgbClr val="4A86E8"/>
                </a:solidFill>
              </a:rPr>
              <a:t>Tips</a:t>
            </a:r>
            <a:r>
              <a:rPr lang="en" sz="4800">
                <a:solidFill>
                  <a:srgbClr val="4A86E8"/>
                </a:solidFill>
              </a:rPr>
              <a:t> and tricks for tuning NNs</a:t>
            </a:r>
            <a:endParaRPr sz="4800">
              <a:solidFill>
                <a:srgbClr val="4A86E8"/>
              </a:solidFill>
            </a:endParaRPr>
          </a:p>
        </p:txBody>
      </p:sp>
      <p:sp>
        <p:nvSpPr>
          <p:cNvPr id="55" name="Google Shape;55;p13"/>
          <p:cNvSpPr txBox="1"/>
          <p:nvPr>
            <p:ph idx="1" type="subTitle"/>
          </p:nvPr>
        </p:nvSpPr>
        <p:spPr>
          <a:xfrm>
            <a:off x="311700" y="2834125"/>
            <a:ext cx="8520600" cy="1139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Apr 20</a:t>
            </a:r>
            <a:endParaRPr/>
          </a:p>
          <a:p>
            <a:pPr indent="0" lvl="0" marL="0">
              <a:spcBef>
                <a:spcPts val="0"/>
              </a:spcBef>
              <a:spcAft>
                <a:spcPts val="0"/>
              </a:spcAft>
              <a:buNone/>
            </a:pPr>
            <a:r>
              <a:rPr lang="en"/>
              <a:t>Fei &amp; Nish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Fast iteration</a:t>
            </a:r>
            <a:endParaRPr/>
          </a:p>
        </p:txBody>
      </p:sp>
      <p:sp>
        <p:nvSpPr>
          <p:cNvPr id="129" name="Google Shape;129;p22"/>
          <p:cNvSpPr txBox="1"/>
          <p:nvPr>
            <p:ph idx="1" type="body"/>
          </p:nvPr>
        </p:nvSpPr>
        <p:spPr>
          <a:xfrm>
            <a:off x="469475" y="2214300"/>
            <a:ext cx="8520600" cy="2929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solidFill>
                  <a:srgbClr val="4A86E8"/>
                </a:solidFill>
                <a:latin typeface="Courier"/>
                <a:ea typeface="Courier"/>
                <a:cs typeface="Courier"/>
                <a:sym typeface="Courier"/>
              </a:rPr>
              <a:t>Class YourAwesomeDataset(torch.data.Dataset):</a:t>
            </a:r>
            <a:endParaRPr sz="1400">
              <a:solidFill>
                <a:srgbClr val="4A86E8"/>
              </a:solidFill>
              <a:latin typeface="Courier"/>
              <a:ea typeface="Courier"/>
              <a:cs typeface="Courier"/>
              <a:sym typeface="Courier"/>
            </a:endParaRPr>
          </a:p>
          <a:p>
            <a:pPr indent="0" lvl="0" marL="0" rtl="0">
              <a:lnSpc>
                <a:spcPct val="100000"/>
              </a:lnSpc>
              <a:spcBef>
                <a:spcPts val="1600"/>
              </a:spcBef>
              <a:spcAft>
                <a:spcPts val="0"/>
              </a:spcAft>
              <a:buNone/>
            </a:pPr>
            <a:r>
              <a:rPr lang="en" sz="1400">
                <a:solidFill>
                  <a:srgbClr val="4A86E8"/>
                </a:solidFill>
                <a:latin typeface="Courier"/>
                <a:ea typeface="Courier"/>
                <a:cs typeface="Courier"/>
                <a:sym typeface="Courier"/>
              </a:rPr>
              <a:t>    def __init__(root_dir, debug=False):</a:t>
            </a:r>
            <a:endParaRPr sz="1400">
              <a:solidFill>
                <a:srgbClr val="4A86E8"/>
              </a:solidFill>
              <a:latin typeface="Courier"/>
              <a:ea typeface="Courier"/>
              <a:cs typeface="Courier"/>
              <a:sym typeface="Courier"/>
            </a:endParaRPr>
          </a:p>
          <a:p>
            <a:pPr indent="0" lvl="0" marL="0" rtl="0">
              <a:lnSpc>
                <a:spcPct val="100000"/>
              </a:lnSpc>
              <a:spcBef>
                <a:spcPts val="1600"/>
              </a:spcBef>
              <a:spcAft>
                <a:spcPts val="0"/>
              </a:spcAft>
              <a:buNone/>
            </a:pPr>
            <a:r>
              <a:rPr lang="en" sz="1400">
                <a:solidFill>
                  <a:srgbClr val="4A86E8"/>
                </a:solidFill>
                <a:latin typeface="Courier"/>
                <a:ea typeface="Courier"/>
                <a:cs typeface="Courier"/>
                <a:sym typeface="Courier"/>
              </a:rPr>
              <a:t>       ... </a:t>
            </a:r>
            <a:endParaRPr sz="1400">
              <a:solidFill>
                <a:srgbClr val="4A86E8"/>
              </a:solidFill>
              <a:latin typeface="Courier"/>
              <a:ea typeface="Courier"/>
              <a:cs typeface="Courier"/>
              <a:sym typeface="Courier"/>
            </a:endParaRPr>
          </a:p>
          <a:p>
            <a:pPr indent="457200" lvl="0" marL="457200" rtl="0">
              <a:lnSpc>
                <a:spcPct val="100000"/>
              </a:lnSpc>
              <a:spcBef>
                <a:spcPts val="1600"/>
              </a:spcBef>
              <a:spcAft>
                <a:spcPts val="0"/>
              </a:spcAft>
              <a:buNone/>
            </a:pPr>
            <a:r>
              <a:rPr lang="en" sz="1400">
                <a:solidFill>
                  <a:srgbClr val="4A86E8"/>
                </a:solidFill>
                <a:latin typeface="Courier"/>
                <a:ea typeface="Courier"/>
                <a:cs typeface="Courier"/>
                <a:sym typeface="Courier"/>
              </a:rPr>
              <a:t>if debug:</a:t>
            </a:r>
            <a:endParaRPr sz="1400">
              <a:solidFill>
                <a:srgbClr val="4A86E8"/>
              </a:solidFill>
              <a:latin typeface="Courier"/>
              <a:ea typeface="Courier"/>
              <a:cs typeface="Courier"/>
              <a:sym typeface="Courier"/>
            </a:endParaRPr>
          </a:p>
          <a:p>
            <a:pPr indent="457200" lvl="0" marL="457200" rtl="0">
              <a:lnSpc>
                <a:spcPct val="100000"/>
              </a:lnSpc>
              <a:spcBef>
                <a:spcPts val="1600"/>
              </a:spcBef>
              <a:spcAft>
                <a:spcPts val="0"/>
              </a:spcAft>
              <a:buNone/>
            </a:pPr>
            <a:r>
              <a:rPr lang="en" sz="1400">
                <a:solidFill>
                  <a:srgbClr val="4A86E8"/>
                </a:solidFill>
                <a:latin typeface="Courier"/>
                <a:ea typeface="Courier"/>
                <a:cs typeface="Courier"/>
                <a:sym typeface="Courier"/>
              </a:rPr>
              <a:t>    train_files = train_files[:len(train_files)//10] </a:t>
            </a:r>
            <a:endParaRPr sz="1400">
              <a:solidFill>
                <a:srgbClr val="4A86E8"/>
              </a:solidFill>
              <a:latin typeface="Courier"/>
              <a:ea typeface="Courier"/>
              <a:cs typeface="Courier"/>
              <a:sym typeface="Courier"/>
            </a:endParaRPr>
          </a:p>
          <a:p>
            <a:pPr indent="457200" lvl="0" marL="457200" rtl="0">
              <a:lnSpc>
                <a:spcPct val="100000"/>
              </a:lnSpc>
              <a:spcBef>
                <a:spcPts val="1600"/>
              </a:spcBef>
              <a:spcAft>
                <a:spcPts val="0"/>
              </a:spcAft>
              <a:buClr>
                <a:schemeClr val="dk1"/>
              </a:buClr>
              <a:buSzPts val="1100"/>
              <a:buFont typeface="Arial"/>
              <a:buNone/>
            </a:pPr>
            <a:r>
              <a:rPr lang="en" sz="1400">
                <a:solidFill>
                  <a:srgbClr val="4A86E8"/>
                </a:solidFill>
                <a:latin typeface="Courier"/>
                <a:ea typeface="Courier"/>
                <a:cs typeface="Courier"/>
                <a:sym typeface="Courier"/>
              </a:rPr>
              <a:t>    val_files = val_files[:len(val_files)//10] </a:t>
            </a:r>
            <a:endParaRPr sz="1400">
              <a:solidFill>
                <a:srgbClr val="4A86E8"/>
              </a:solidFill>
              <a:latin typeface="Courier"/>
              <a:ea typeface="Courier"/>
              <a:cs typeface="Courier"/>
              <a:sym typeface="Courier"/>
            </a:endParaRPr>
          </a:p>
          <a:p>
            <a:pPr indent="457200" lvl="0" marL="457200">
              <a:lnSpc>
                <a:spcPct val="100000"/>
              </a:lnSpc>
              <a:spcBef>
                <a:spcPts val="1600"/>
              </a:spcBef>
              <a:spcAft>
                <a:spcPts val="1600"/>
              </a:spcAft>
              <a:buNone/>
            </a:pPr>
            <a:r>
              <a:t/>
            </a:r>
            <a:endParaRPr sz="1400">
              <a:solidFill>
                <a:srgbClr val="4A86E8"/>
              </a:solidFill>
              <a:latin typeface="Courier"/>
              <a:ea typeface="Courier"/>
              <a:cs typeface="Courier"/>
              <a:sym typeface="Courier"/>
            </a:endParaRPr>
          </a:p>
        </p:txBody>
      </p:sp>
      <p:sp>
        <p:nvSpPr>
          <p:cNvPr id="130" name="Google Shape;130;p22"/>
          <p:cNvSpPr txBox="1"/>
          <p:nvPr>
            <p:ph idx="1" type="body"/>
          </p:nvPr>
        </p:nvSpPr>
        <p:spPr>
          <a:xfrm>
            <a:off x="381125" y="1288275"/>
            <a:ext cx="8520600" cy="495300"/>
          </a:xfrm>
          <a:prstGeom prst="rect">
            <a:avLst/>
          </a:prstGeom>
        </p:spPr>
        <p:txBody>
          <a:bodyPr anchorCtr="0" anchor="t" bIns="91425" lIns="91425" spcFirstLastPara="1" rIns="91425" wrap="square" tIns="91425">
            <a:noAutofit/>
          </a:bodyPr>
          <a:lstStyle/>
          <a:p>
            <a:pPr indent="-342900" lvl="0" marL="457200" rtl="0">
              <a:lnSpc>
                <a:spcPct val="100000"/>
              </a:lnSpc>
              <a:spcBef>
                <a:spcPts val="0"/>
              </a:spcBef>
              <a:spcAft>
                <a:spcPts val="0"/>
              </a:spcAft>
              <a:buSzPts val="1800"/>
              <a:buAutoNum type="arabicPeriod"/>
            </a:pPr>
            <a:r>
              <a:rPr lang="en"/>
              <a:t>When tuning parameters, only use a small portion of the dataset for fast iteration.</a:t>
            </a:r>
            <a:endParaRPr/>
          </a:p>
          <a:p>
            <a:pPr indent="-342900" lvl="0" marL="457200" rtl="0">
              <a:lnSpc>
                <a:spcPct val="100000"/>
              </a:lnSpc>
              <a:spcBef>
                <a:spcPts val="0"/>
              </a:spcBef>
              <a:spcAft>
                <a:spcPts val="0"/>
              </a:spcAft>
              <a:buSzPts val="1800"/>
              <a:buAutoNum type="arabicPeriod"/>
            </a:pPr>
            <a:r>
              <a:rPr lang="en"/>
              <a:t>Start from a larger learning rate for fast prototyping.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Loss curves: what are the problems?</a:t>
            </a:r>
            <a:endParaRPr/>
          </a:p>
        </p:txBody>
      </p:sp>
      <p:pic>
        <p:nvPicPr>
          <p:cNvPr id="136" name="Google Shape;136;p23"/>
          <p:cNvPicPr preferRelativeResize="0"/>
          <p:nvPr/>
        </p:nvPicPr>
        <p:blipFill>
          <a:blip r:embed="rId3">
            <a:alphaModFix/>
          </a:blip>
          <a:stretch>
            <a:fillRect/>
          </a:stretch>
        </p:blipFill>
        <p:spPr>
          <a:xfrm>
            <a:off x="3294138" y="691675"/>
            <a:ext cx="2793175" cy="1872025"/>
          </a:xfrm>
          <a:prstGeom prst="rect">
            <a:avLst/>
          </a:prstGeom>
          <a:noFill/>
          <a:ln>
            <a:noFill/>
          </a:ln>
        </p:spPr>
      </p:pic>
      <p:pic>
        <p:nvPicPr>
          <p:cNvPr id="137" name="Google Shape;137;p23"/>
          <p:cNvPicPr preferRelativeResize="0"/>
          <p:nvPr/>
        </p:nvPicPr>
        <p:blipFill>
          <a:blip r:embed="rId4">
            <a:alphaModFix/>
          </a:blip>
          <a:stretch>
            <a:fillRect/>
          </a:stretch>
        </p:blipFill>
        <p:spPr>
          <a:xfrm>
            <a:off x="6302850" y="691675"/>
            <a:ext cx="2703975" cy="1817075"/>
          </a:xfrm>
          <a:prstGeom prst="rect">
            <a:avLst/>
          </a:prstGeom>
          <a:noFill/>
          <a:ln>
            <a:noFill/>
          </a:ln>
        </p:spPr>
      </p:pic>
      <p:pic>
        <p:nvPicPr>
          <p:cNvPr id="138" name="Google Shape;138;p23"/>
          <p:cNvPicPr preferRelativeResize="0"/>
          <p:nvPr/>
        </p:nvPicPr>
        <p:blipFill>
          <a:blip r:embed="rId5">
            <a:alphaModFix/>
          </a:blip>
          <a:stretch>
            <a:fillRect/>
          </a:stretch>
        </p:blipFill>
        <p:spPr>
          <a:xfrm>
            <a:off x="3308450" y="3037550"/>
            <a:ext cx="2566890" cy="1724950"/>
          </a:xfrm>
          <a:prstGeom prst="rect">
            <a:avLst/>
          </a:prstGeom>
          <a:noFill/>
          <a:ln>
            <a:noFill/>
          </a:ln>
        </p:spPr>
      </p:pic>
      <p:pic>
        <p:nvPicPr>
          <p:cNvPr id="139" name="Google Shape;139;p23"/>
          <p:cNvPicPr preferRelativeResize="0"/>
          <p:nvPr/>
        </p:nvPicPr>
        <p:blipFill>
          <a:blip r:embed="rId6">
            <a:alphaModFix/>
          </a:blip>
          <a:stretch>
            <a:fillRect/>
          </a:stretch>
        </p:blipFill>
        <p:spPr>
          <a:xfrm>
            <a:off x="6145000" y="3009150"/>
            <a:ext cx="2566890" cy="1724950"/>
          </a:xfrm>
          <a:prstGeom prst="rect">
            <a:avLst/>
          </a:prstGeom>
          <a:noFill/>
          <a:ln>
            <a:noFill/>
          </a:ln>
        </p:spPr>
      </p:pic>
      <p:pic>
        <p:nvPicPr>
          <p:cNvPr id="140" name="Google Shape;140;p23"/>
          <p:cNvPicPr preferRelativeResize="0"/>
          <p:nvPr/>
        </p:nvPicPr>
        <p:blipFill>
          <a:blip r:embed="rId7">
            <a:alphaModFix/>
          </a:blip>
          <a:stretch>
            <a:fillRect/>
          </a:stretch>
        </p:blipFill>
        <p:spPr>
          <a:xfrm>
            <a:off x="152400" y="789125"/>
            <a:ext cx="2926193" cy="1871575"/>
          </a:xfrm>
          <a:prstGeom prst="rect">
            <a:avLst/>
          </a:prstGeom>
          <a:noFill/>
          <a:ln>
            <a:noFill/>
          </a:ln>
        </p:spPr>
      </p:pic>
      <p:pic>
        <p:nvPicPr>
          <p:cNvPr id="141" name="Google Shape;141;p23"/>
          <p:cNvPicPr preferRelativeResize="0"/>
          <p:nvPr/>
        </p:nvPicPr>
        <p:blipFill>
          <a:blip r:embed="rId8">
            <a:alphaModFix/>
          </a:blip>
          <a:stretch>
            <a:fillRect/>
          </a:stretch>
        </p:blipFill>
        <p:spPr>
          <a:xfrm>
            <a:off x="424400" y="2965500"/>
            <a:ext cx="2674107" cy="1797000"/>
          </a:xfrm>
          <a:prstGeom prst="rect">
            <a:avLst/>
          </a:prstGeom>
          <a:noFill/>
          <a:ln>
            <a:noFill/>
          </a:ln>
        </p:spPr>
      </p:pic>
      <p:sp>
        <p:nvSpPr>
          <p:cNvPr id="142" name="Google Shape;142;p23"/>
          <p:cNvSpPr/>
          <p:nvPr/>
        </p:nvSpPr>
        <p:spPr>
          <a:xfrm>
            <a:off x="3588450" y="3139550"/>
            <a:ext cx="777600" cy="478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Google Shape;143;p23"/>
          <p:cNvSpPr txBox="1"/>
          <p:nvPr/>
        </p:nvSpPr>
        <p:spPr>
          <a:xfrm>
            <a:off x="3548575" y="2788150"/>
            <a:ext cx="1076700" cy="35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slow start</a:t>
            </a:r>
            <a:endParaRPr/>
          </a:p>
        </p:txBody>
      </p:sp>
      <p:sp>
        <p:nvSpPr>
          <p:cNvPr id="144" name="Google Shape;144;p23"/>
          <p:cNvSpPr txBox="1"/>
          <p:nvPr/>
        </p:nvSpPr>
        <p:spPr>
          <a:xfrm>
            <a:off x="424400" y="2629450"/>
            <a:ext cx="2674200" cy="35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Not learning: gradients not applied to weights</a:t>
            </a:r>
            <a:endParaRPr sz="1000"/>
          </a:p>
        </p:txBody>
      </p:sp>
      <p:sp>
        <p:nvSpPr>
          <p:cNvPr id="145" name="Google Shape;145;p23"/>
          <p:cNvSpPr txBox="1"/>
          <p:nvPr/>
        </p:nvSpPr>
        <p:spPr>
          <a:xfrm>
            <a:off x="3548563" y="2563700"/>
            <a:ext cx="2674200" cy="35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Overfit: model too large/dataset too small</a:t>
            </a:r>
            <a:endParaRPr sz="1000"/>
          </a:p>
        </p:txBody>
      </p:sp>
      <p:sp>
        <p:nvSpPr>
          <p:cNvPr id="146" name="Google Shape;146;p23"/>
          <p:cNvSpPr txBox="1"/>
          <p:nvPr/>
        </p:nvSpPr>
        <p:spPr>
          <a:xfrm>
            <a:off x="6377163" y="2629450"/>
            <a:ext cx="2674200" cy="35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More extreme case of overfitting</a:t>
            </a:r>
            <a:endParaRPr sz="1000"/>
          </a:p>
        </p:txBody>
      </p:sp>
      <p:sp>
        <p:nvSpPr>
          <p:cNvPr id="147" name="Google Shape;147;p23"/>
          <p:cNvSpPr txBox="1"/>
          <p:nvPr/>
        </p:nvSpPr>
        <p:spPr>
          <a:xfrm>
            <a:off x="517125" y="4762500"/>
            <a:ext cx="2674200" cy="35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Not converged yet: need longer training</a:t>
            </a:r>
            <a:endParaRPr sz="1000"/>
          </a:p>
        </p:txBody>
      </p:sp>
      <p:sp>
        <p:nvSpPr>
          <p:cNvPr id="148" name="Google Shape;148;p23"/>
          <p:cNvSpPr txBox="1"/>
          <p:nvPr/>
        </p:nvSpPr>
        <p:spPr>
          <a:xfrm>
            <a:off x="3353638" y="4762500"/>
            <a:ext cx="2674200" cy="35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Slow start: initialization weights too small</a:t>
            </a:r>
            <a:endParaRPr sz="1000"/>
          </a:p>
        </p:txBody>
      </p:sp>
      <p:sp>
        <p:nvSpPr>
          <p:cNvPr id="149" name="Google Shape;149;p23"/>
          <p:cNvSpPr txBox="1"/>
          <p:nvPr/>
        </p:nvSpPr>
        <p:spPr>
          <a:xfrm>
            <a:off x="6283000" y="4762500"/>
            <a:ext cx="2674200" cy="35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Applied the negative of gradients</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Loss curves: more examples</a:t>
            </a:r>
            <a:endParaRPr/>
          </a:p>
        </p:txBody>
      </p:sp>
      <p:pic>
        <p:nvPicPr>
          <p:cNvPr id="155" name="Google Shape;155;p24"/>
          <p:cNvPicPr preferRelativeResize="0"/>
          <p:nvPr/>
        </p:nvPicPr>
        <p:blipFill>
          <a:blip r:embed="rId3">
            <a:alphaModFix/>
          </a:blip>
          <a:stretch>
            <a:fillRect/>
          </a:stretch>
        </p:blipFill>
        <p:spPr>
          <a:xfrm>
            <a:off x="311700" y="973076"/>
            <a:ext cx="5616776" cy="1964025"/>
          </a:xfrm>
          <a:prstGeom prst="rect">
            <a:avLst/>
          </a:prstGeom>
          <a:noFill/>
          <a:ln>
            <a:noFill/>
          </a:ln>
        </p:spPr>
      </p:pic>
      <p:pic>
        <p:nvPicPr>
          <p:cNvPr id="156" name="Google Shape;156;p24"/>
          <p:cNvPicPr preferRelativeResize="0"/>
          <p:nvPr/>
        </p:nvPicPr>
        <p:blipFill>
          <a:blip r:embed="rId4">
            <a:alphaModFix/>
          </a:blip>
          <a:stretch>
            <a:fillRect/>
          </a:stretch>
        </p:blipFill>
        <p:spPr>
          <a:xfrm>
            <a:off x="6193376" y="1140775"/>
            <a:ext cx="2950624" cy="1901681"/>
          </a:xfrm>
          <a:prstGeom prst="rect">
            <a:avLst/>
          </a:prstGeom>
          <a:noFill/>
          <a:ln>
            <a:noFill/>
          </a:ln>
        </p:spPr>
      </p:pic>
      <p:sp>
        <p:nvSpPr>
          <p:cNvPr id="157" name="Google Shape;157;p24"/>
          <p:cNvSpPr txBox="1"/>
          <p:nvPr/>
        </p:nvSpPr>
        <p:spPr>
          <a:xfrm>
            <a:off x="6639900" y="3165500"/>
            <a:ext cx="2192400" cy="66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Get nans in the loss after a number of iterations: caused by numerical </a:t>
            </a:r>
            <a:r>
              <a:rPr lang="en" sz="1000"/>
              <a:t>instability</a:t>
            </a:r>
            <a:r>
              <a:rPr lang="en" sz="1000"/>
              <a:t> in models</a:t>
            </a:r>
            <a:endParaRPr sz="1000"/>
          </a:p>
        </p:txBody>
      </p:sp>
      <p:pic>
        <p:nvPicPr>
          <p:cNvPr id="158" name="Google Shape;158;p24"/>
          <p:cNvPicPr preferRelativeResize="0"/>
          <p:nvPr/>
        </p:nvPicPr>
        <p:blipFill>
          <a:blip r:embed="rId5">
            <a:alphaModFix/>
          </a:blip>
          <a:stretch>
            <a:fillRect/>
          </a:stretch>
        </p:blipFill>
        <p:spPr>
          <a:xfrm>
            <a:off x="638875" y="3179475"/>
            <a:ext cx="2618700" cy="1964025"/>
          </a:xfrm>
          <a:prstGeom prst="rect">
            <a:avLst/>
          </a:prstGeom>
          <a:noFill/>
          <a:ln>
            <a:noFill/>
          </a:ln>
        </p:spPr>
      </p:pic>
      <p:sp>
        <p:nvSpPr>
          <p:cNvPr id="159" name="Google Shape;159;p24"/>
          <p:cNvSpPr/>
          <p:nvPr/>
        </p:nvSpPr>
        <p:spPr>
          <a:xfrm>
            <a:off x="903925" y="3565975"/>
            <a:ext cx="445500" cy="78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Google Shape;160;p24"/>
          <p:cNvSpPr txBox="1"/>
          <p:nvPr/>
        </p:nvSpPr>
        <p:spPr>
          <a:xfrm>
            <a:off x="4944525" y="616025"/>
            <a:ext cx="1751100" cy="401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9900FF"/>
                </a:solidFill>
              </a:rPr>
              <a:t>(or more epic fails)</a:t>
            </a:r>
            <a:endParaRPr>
              <a:solidFill>
                <a:srgbClr val="9900FF"/>
              </a:solidFill>
            </a:endParaRPr>
          </a:p>
        </p:txBody>
      </p:sp>
      <p:sp>
        <p:nvSpPr>
          <p:cNvPr id="161" name="Google Shape;161;p24"/>
          <p:cNvSpPr txBox="1"/>
          <p:nvPr/>
        </p:nvSpPr>
        <p:spPr>
          <a:xfrm>
            <a:off x="1521900" y="2937100"/>
            <a:ext cx="3658200" cy="35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Problem: Not shuffling data, periodical patterns in loss curve</a:t>
            </a:r>
            <a:endParaRPr sz="1000"/>
          </a:p>
        </p:txBody>
      </p:sp>
      <p:sp>
        <p:nvSpPr>
          <p:cNvPr id="162" name="Google Shape;162;p24"/>
          <p:cNvSpPr txBox="1"/>
          <p:nvPr/>
        </p:nvSpPr>
        <p:spPr>
          <a:xfrm>
            <a:off x="3182150" y="4085625"/>
            <a:ext cx="2674200" cy="35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Problem: val set too small, statistics not meaningful</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Loss curves: more examples</a:t>
            </a:r>
            <a:endParaRPr/>
          </a:p>
        </p:txBody>
      </p:sp>
      <p:pic>
        <p:nvPicPr>
          <p:cNvPr id="168" name="Google Shape;168;p25"/>
          <p:cNvPicPr preferRelativeResize="0"/>
          <p:nvPr/>
        </p:nvPicPr>
        <p:blipFill rotWithShape="1">
          <a:blip r:embed="rId3">
            <a:alphaModFix/>
          </a:blip>
          <a:srcRect b="0" l="0" r="31553" t="0"/>
          <a:stretch/>
        </p:blipFill>
        <p:spPr>
          <a:xfrm>
            <a:off x="710150" y="1175950"/>
            <a:ext cx="3038991" cy="2708250"/>
          </a:xfrm>
          <a:prstGeom prst="rect">
            <a:avLst/>
          </a:prstGeom>
          <a:noFill/>
          <a:ln>
            <a:noFill/>
          </a:ln>
        </p:spPr>
      </p:pic>
      <p:pic>
        <p:nvPicPr>
          <p:cNvPr id="169" name="Google Shape;169;p25"/>
          <p:cNvPicPr preferRelativeResize="0"/>
          <p:nvPr/>
        </p:nvPicPr>
        <p:blipFill>
          <a:blip r:embed="rId4">
            <a:alphaModFix/>
          </a:blip>
          <a:stretch>
            <a:fillRect/>
          </a:stretch>
        </p:blipFill>
        <p:spPr>
          <a:xfrm>
            <a:off x="5210092" y="1519727"/>
            <a:ext cx="2524859" cy="2020697"/>
          </a:xfrm>
          <a:prstGeom prst="rect">
            <a:avLst/>
          </a:prstGeom>
          <a:noFill/>
          <a:ln>
            <a:noFill/>
          </a:ln>
        </p:spPr>
      </p:pic>
      <p:cxnSp>
        <p:nvCxnSpPr>
          <p:cNvPr id="170" name="Google Shape;170;p25"/>
          <p:cNvCxnSpPr>
            <a:stCxn id="168" idx="3"/>
            <a:endCxn id="169" idx="1"/>
          </p:cNvCxnSpPr>
          <p:nvPr/>
        </p:nvCxnSpPr>
        <p:spPr>
          <a:xfrm>
            <a:off x="3749141" y="2530075"/>
            <a:ext cx="1461000" cy="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25"/>
          <p:cNvSpPr txBox="1"/>
          <p:nvPr/>
        </p:nvSpPr>
        <p:spPr>
          <a:xfrm>
            <a:off x="4927525" y="3765025"/>
            <a:ext cx="3090000" cy="40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Make sure to optimize correct loss</a:t>
            </a:r>
            <a:endParaRPr/>
          </a:p>
        </p:txBody>
      </p:sp>
      <p:pic>
        <p:nvPicPr>
          <p:cNvPr id="172" name="Google Shape;172;p25"/>
          <p:cNvPicPr preferRelativeResize="0"/>
          <p:nvPr/>
        </p:nvPicPr>
        <p:blipFill>
          <a:blip r:embed="rId5">
            <a:alphaModFix/>
          </a:blip>
          <a:stretch>
            <a:fillRect/>
          </a:stretch>
        </p:blipFill>
        <p:spPr>
          <a:xfrm>
            <a:off x="4568962" y="4165225"/>
            <a:ext cx="3807126" cy="804250"/>
          </a:xfrm>
          <a:prstGeom prst="rect">
            <a:avLst/>
          </a:prstGeom>
          <a:noFill/>
          <a:ln>
            <a:noFill/>
          </a:ln>
        </p:spPr>
      </p:pic>
      <p:sp>
        <p:nvSpPr>
          <p:cNvPr id="173" name="Google Shape;173;p25"/>
          <p:cNvSpPr txBox="1"/>
          <p:nvPr/>
        </p:nvSpPr>
        <p:spPr>
          <a:xfrm>
            <a:off x="1695050" y="3702025"/>
            <a:ext cx="2054100" cy="463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t>Problem: applied nonlinear activation before softmax</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a:t>
            </a:r>
            <a:endParaRPr/>
          </a:p>
        </p:txBody>
      </p:sp>
      <p:sp>
        <p:nvSpPr>
          <p:cNvPr id="179" name="Google Shape;179;p26"/>
          <p:cNvSpPr txBox="1"/>
          <p:nvPr>
            <p:ph idx="1" type="body"/>
          </p:nvPr>
        </p:nvSpPr>
        <p:spPr>
          <a:xfrm>
            <a:off x="311700" y="1152475"/>
            <a:ext cx="8520600" cy="35997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a:t>Loss curve is one powerful indicator when debugging NNs</a:t>
            </a:r>
            <a:endParaRPr/>
          </a:p>
          <a:p>
            <a:pPr indent="-342900" lvl="0" marL="457200" rtl="0">
              <a:lnSpc>
                <a:spcPct val="150000"/>
              </a:lnSpc>
              <a:spcBef>
                <a:spcPts val="0"/>
              </a:spcBef>
              <a:spcAft>
                <a:spcPts val="0"/>
              </a:spcAft>
              <a:buSzPts val="1800"/>
              <a:buChar char="●"/>
            </a:pPr>
            <a:r>
              <a:rPr lang="en"/>
              <a:t>Abnormal loss curves can be caused by</a:t>
            </a:r>
            <a:endParaRPr/>
          </a:p>
          <a:p>
            <a:pPr indent="-317500" lvl="1" marL="914400" rtl="0">
              <a:lnSpc>
                <a:spcPct val="150000"/>
              </a:lnSpc>
              <a:spcBef>
                <a:spcPts val="0"/>
              </a:spcBef>
              <a:spcAft>
                <a:spcPts val="0"/>
              </a:spcAft>
              <a:buSzPts val="1400"/>
              <a:buChar char="○"/>
            </a:pPr>
            <a:r>
              <a:rPr lang="en"/>
              <a:t>Wrong implementation of data loading</a:t>
            </a:r>
            <a:endParaRPr/>
          </a:p>
          <a:p>
            <a:pPr indent="-317500" lvl="1" marL="914400" rtl="0">
              <a:lnSpc>
                <a:spcPct val="150000"/>
              </a:lnSpc>
              <a:spcBef>
                <a:spcPts val="0"/>
              </a:spcBef>
              <a:spcAft>
                <a:spcPts val="0"/>
              </a:spcAft>
              <a:buSzPts val="1400"/>
              <a:buChar char="○"/>
            </a:pPr>
            <a:r>
              <a:rPr lang="en"/>
              <a:t>Wrong implementation/choice of losses</a:t>
            </a:r>
            <a:endParaRPr/>
          </a:p>
          <a:p>
            <a:pPr indent="-317500" lvl="1" marL="914400" rtl="0">
              <a:lnSpc>
                <a:spcPct val="150000"/>
              </a:lnSpc>
              <a:spcBef>
                <a:spcPts val="0"/>
              </a:spcBef>
              <a:spcAft>
                <a:spcPts val="0"/>
              </a:spcAft>
              <a:buSzPts val="1400"/>
              <a:buChar char="○"/>
            </a:pPr>
            <a:r>
              <a:rPr lang="en"/>
              <a:t>Optimizer problems</a:t>
            </a:r>
            <a:endParaRPr/>
          </a:p>
          <a:p>
            <a:pPr indent="-317500" lvl="1" marL="914400" rtl="0">
              <a:lnSpc>
                <a:spcPct val="150000"/>
              </a:lnSpc>
              <a:spcBef>
                <a:spcPts val="0"/>
              </a:spcBef>
              <a:spcAft>
                <a:spcPts val="0"/>
              </a:spcAft>
              <a:buSzPts val="1400"/>
              <a:buChar char="○"/>
            </a:pPr>
            <a:r>
              <a:rPr lang="en"/>
              <a:t>Suboptimal hyper-parameters</a:t>
            </a:r>
            <a:endParaRPr/>
          </a:p>
          <a:p>
            <a:pPr indent="-342900" lvl="0" marL="457200" rtl="0">
              <a:lnSpc>
                <a:spcPct val="150000"/>
              </a:lnSpc>
              <a:spcBef>
                <a:spcPts val="0"/>
              </a:spcBef>
              <a:spcAft>
                <a:spcPts val="0"/>
              </a:spcAft>
              <a:buSzPts val="1800"/>
              <a:buChar char="●"/>
            </a:pPr>
            <a:r>
              <a:rPr lang="en"/>
              <a:t>Some back of the envelope calculation can help:</a:t>
            </a:r>
            <a:endParaRPr/>
          </a:p>
          <a:p>
            <a:pPr indent="-317500" lvl="1" marL="914400" rtl="0">
              <a:lnSpc>
                <a:spcPct val="150000"/>
              </a:lnSpc>
              <a:spcBef>
                <a:spcPts val="0"/>
              </a:spcBef>
              <a:spcAft>
                <a:spcPts val="0"/>
              </a:spcAft>
              <a:buSzPts val="1400"/>
              <a:buChar char="○"/>
            </a:pPr>
            <a:r>
              <a:rPr lang="en"/>
              <a:t>What do you expect the loss to start at?</a:t>
            </a:r>
            <a:endParaRPr/>
          </a:p>
          <a:p>
            <a:pPr indent="-317500" lvl="1" marL="914400" rtl="0">
              <a:lnSpc>
                <a:spcPct val="150000"/>
              </a:lnSpc>
              <a:spcBef>
                <a:spcPts val="0"/>
              </a:spcBef>
              <a:spcAft>
                <a:spcPts val="0"/>
              </a:spcAft>
              <a:buSzPts val="1400"/>
              <a:buChar char="○"/>
            </a:pPr>
            <a:r>
              <a:rPr lang="en"/>
              <a:t>What do you expect the loss to converge to?</a:t>
            </a:r>
            <a:endParaRPr/>
          </a:p>
          <a:p>
            <a:pPr indent="-317500" lvl="1" marL="914400" rtl="0">
              <a:lnSpc>
                <a:spcPct val="150000"/>
              </a:lnSpc>
              <a:spcBef>
                <a:spcPts val="0"/>
              </a:spcBef>
              <a:spcAft>
                <a:spcPts val="0"/>
              </a:spcAft>
              <a:buSzPts val="1400"/>
              <a:buChar char="○"/>
            </a:pPr>
            <a:r>
              <a:rPr lang="en"/>
              <a:t>Any ideas of how many iterations are required?</a:t>
            </a:r>
            <a:endParaRPr/>
          </a:p>
          <a:p>
            <a:pPr indent="0" lvl="0" marL="914400" rtl="0">
              <a:lnSpc>
                <a:spcPct val="150000"/>
              </a:lnSpc>
              <a:spcBef>
                <a:spcPts val="1600"/>
              </a:spcBef>
              <a:spcAft>
                <a:spcPts val="0"/>
              </a:spcAft>
              <a:buNone/>
            </a:pPr>
            <a:r>
              <a:t/>
            </a:r>
            <a:endParaRPr/>
          </a:p>
          <a:p>
            <a:pPr indent="0" lvl="0" marL="914400">
              <a:lnSpc>
                <a:spcPct val="150000"/>
              </a:lnSpc>
              <a:spcBef>
                <a:spcPts val="1600"/>
              </a:spcBef>
              <a:spcAft>
                <a:spcPts val="0"/>
              </a:spcAft>
              <a:buNone/>
            </a:pPr>
            <a:r>
              <a:t/>
            </a:r>
            <a:endParaRPr/>
          </a:p>
          <a:p>
            <a:pPr indent="0" lvl="0" marL="0">
              <a:lnSpc>
                <a:spcPct val="150000"/>
              </a:lnSpc>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Regularization</a:t>
            </a:r>
            <a:endParaRPr/>
          </a:p>
        </p:txBody>
      </p:sp>
      <p:sp>
        <p:nvSpPr>
          <p:cNvPr id="185" name="Google Shape;185;p27"/>
          <p:cNvSpPr txBox="1"/>
          <p:nvPr/>
        </p:nvSpPr>
        <p:spPr>
          <a:xfrm>
            <a:off x="621575" y="1222300"/>
            <a:ext cx="5188500" cy="60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t>Dropout, weight decay, use a smaller model</a:t>
            </a:r>
            <a:endParaRPr sz="1800"/>
          </a:p>
        </p:txBody>
      </p:sp>
      <p:pic>
        <p:nvPicPr>
          <p:cNvPr id="186" name="Google Shape;186;p27"/>
          <p:cNvPicPr preferRelativeResize="0"/>
          <p:nvPr/>
        </p:nvPicPr>
        <p:blipFill>
          <a:blip r:embed="rId3">
            <a:alphaModFix/>
          </a:blip>
          <a:stretch>
            <a:fillRect/>
          </a:stretch>
        </p:blipFill>
        <p:spPr>
          <a:xfrm>
            <a:off x="1867688" y="1628350"/>
            <a:ext cx="6086475" cy="3000375"/>
          </a:xfrm>
          <a:prstGeom prst="rect">
            <a:avLst/>
          </a:prstGeom>
          <a:noFill/>
          <a:ln>
            <a:noFill/>
          </a:ln>
        </p:spPr>
      </p:pic>
      <p:sp>
        <p:nvSpPr>
          <p:cNvPr id="187" name="Google Shape;187;p27"/>
          <p:cNvSpPr txBox="1"/>
          <p:nvPr/>
        </p:nvSpPr>
        <p:spPr>
          <a:xfrm>
            <a:off x="621575" y="4688525"/>
            <a:ext cx="5741700" cy="669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Tip: try overfit first, then try to close the gap between train and val.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Normalization</a:t>
            </a:r>
            <a:endParaRPr/>
          </a:p>
        </p:txBody>
      </p:sp>
      <p:sp>
        <p:nvSpPr>
          <p:cNvPr id="193" name="Google Shape;193;p28"/>
          <p:cNvSpPr txBox="1"/>
          <p:nvPr>
            <p:ph idx="1" type="body"/>
          </p:nvPr>
        </p:nvSpPr>
        <p:spPr>
          <a:xfrm>
            <a:off x="311700" y="1152475"/>
            <a:ext cx="8520600" cy="1077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You will explore in PS2</a:t>
            </a:r>
            <a:endParaRPr/>
          </a:p>
          <a:p>
            <a:pPr indent="-342900" lvl="0" marL="457200" rtl="0">
              <a:spcBef>
                <a:spcPts val="0"/>
              </a:spcBef>
              <a:spcAft>
                <a:spcPts val="0"/>
              </a:spcAft>
              <a:buSzPts val="1800"/>
              <a:buChar char="●"/>
            </a:pPr>
            <a:r>
              <a:rPr lang="en"/>
              <a:t>Trains faster</a:t>
            </a:r>
            <a:endParaRPr/>
          </a:p>
          <a:p>
            <a:pPr indent="-342900" lvl="0" marL="457200" rtl="0">
              <a:spcBef>
                <a:spcPts val="0"/>
              </a:spcBef>
              <a:spcAft>
                <a:spcPts val="0"/>
              </a:spcAft>
              <a:buSzPts val="1800"/>
              <a:buChar char="●"/>
            </a:pPr>
            <a:r>
              <a:rPr lang="en"/>
              <a:t>Robust to initializations</a:t>
            </a:r>
            <a:endParaRPr/>
          </a:p>
          <a:p>
            <a:pPr indent="-342900" lvl="0" marL="457200" rtl="0">
              <a:spcBef>
                <a:spcPts val="0"/>
              </a:spcBef>
              <a:spcAft>
                <a:spcPts val="0"/>
              </a:spcAft>
              <a:buSzPts val="1800"/>
              <a:buChar char="●"/>
            </a:pPr>
            <a:r>
              <a:rPr lang="en"/>
              <a:t>Remember to do change to evaluation mode at testing time </a:t>
            </a:r>
            <a:r>
              <a:rPr lang="en">
                <a:latin typeface="Courier"/>
                <a:ea typeface="Courier"/>
                <a:cs typeface="Courier"/>
                <a:sym typeface="Courier"/>
              </a:rPr>
              <a:t>model.eval()</a:t>
            </a:r>
            <a:endParaRPr>
              <a:latin typeface="Courier"/>
              <a:ea typeface="Courier"/>
              <a:cs typeface="Courier"/>
              <a:sym typeface="Courier"/>
            </a:endParaRPr>
          </a:p>
        </p:txBody>
      </p:sp>
      <p:pic>
        <p:nvPicPr>
          <p:cNvPr id="194" name="Google Shape;194;p28"/>
          <p:cNvPicPr preferRelativeResize="0"/>
          <p:nvPr/>
        </p:nvPicPr>
        <p:blipFill>
          <a:blip r:embed="rId3">
            <a:alphaModFix/>
          </a:blip>
          <a:stretch>
            <a:fillRect/>
          </a:stretch>
        </p:blipFill>
        <p:spPr>
          <a:xfrm>
            <a:off x="719125" y="2802175"/>
            <a:ext cx="2546675" cy="1473000"/>
          </a:xfrm>
          <a:prstGeom prst="rect">
            <a:avLst/>
          </a:prstGeom>
          <a:noFill/>
          <a:ln>
            <a:noFill/>
          </a:ln>
        </p:spPr>
      </p:pic>
      <p:pic>
        <p:nvPicPr>
          <p:cNvPr id="195" name="Google Shape;195;p28"/>
          <p:cNvPicPr preferRelativeResize="0"/>
          <p:nvPr/>
        </p:nvPicPr>
        <p:blipFill>
          <a:blip r:embed="rId4">
            <a:alphaModFix/>
          </a:blip>
          <a:stretch>
            <a:fillRect/>
          </a:stretch>
        </p:blipFill>
        <p:spPr>
          <a:xfrm>
            <a:off x="3723422" y="2802177"/>
            <a:ext cx="4188578" cy="1473000"/>
          </a:xfrm>
          <a:prstGeom prst="rect">
            <a:avLst/>
          </a:prstGeom>
          <a:noFill/>
          <a:ln>
            <a:noFill/>
          </a:ln>
        </p:spPr>
      </p:pic>
      <p:sp>
        <p:nvSpPr>
          <p:cNvPr id="196" name="Google Shape;196;p28"/>
          <p:cNvSpPr txBox="1"/>
          <p:nvPr/>
        </p:nvSpPr>
        <p:spPr>
          <a:xfrm>
            <a:off x="1191675" y="4447525"/>
            <a:ext cx="1870500" cy="42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Batch normalization</a:t>
            </a:r>
            <a:endParaRPr/>
          </a:p>
        </p:txBody>
      </p:sp>
      <p:sp>
        <p:nvSpPr>
          <p:cNvPr id="197" name="Google Shape;197;p28"/>
          <p:cNvSpPr txBox="1"/>
          <p:nvPr/>
        </p:nvSpPr>
        <p:spPr>
          <a:xfrm>
            <a:off x="4882463" y="4447525"/>
            <a:ext cx="1870500" cy="427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Group</a:t>
            </a:r>
            <a:r>
              <a:rPr lang="en"/>
              <a:t> normalization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Generative models</a:t>
            </a:r>
            <a:endParaRPr/>
          </a:p>
        </p:txBody>
      </p:sp>
      <p:sp>
        <p:nvSpPr>
          <p:cNvPr id="203" name="Google Shape;203;p29"/>
          <p:cNvSpPr txBox="1"/>
          <p:nvPr>
            <p:ph idx="1" type="body"/>
          </p:nvPr>
        </p:nvSpPr>
        <p:spPr>
          <a:xfrm>
            <a:off x="311700" y="1152475"/>
            <a:ext cx="8520600" cy="1799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Looking at loss curves is still insightful</a:t>
            </a:r>
            <a:endParaRPr/>
          </a:p>
          <a:p>
            <a:pPr indent="-342900" lvl="0" marL="457200" rtl="0">
              <a:spcBef>
                <a:spcPts val="0"/>
              </a:spcBef>
              <a:spcAft>
                <a:spcPts val="0"/>
              </a:spcAft>
              <a:buSzPts val="1800"/>
              <a:buChar char="●"/>
            </a:pPr>
            <a:r>
              <a:rPr lang="en"/>
              <a:t>Looking at visual output for </a:t>
            </a:r>
            <a:r>
              <a:rPr lang="en"/>
              <a:t>pathological</a:t>
            </a:r>
            <a:r>
              <a:rPr lang="en"/>
              <a:t> issues</a:t>
            </a:r>
            <a:endParaRPr/>
          </a:p>
          <a:p>
            <a:pPr indent="-317500" lvl="1" marL="914400" rtl="0">
              <a:spcBef>
                <a:spcPts val="0"/>
              </a:spcBef>
              <a:spcAft>
                <a:spcPts val="0"/>
              </a:spcAft>
              <a:buSzPts val="1400"/>
              <a:buChar char="○"/>
            </a:pPr>
            <a:r>
              <a:rPr lang="en"/>
              <a:t>Grid patterns</a:t>
            </a:r>
            <a:endParaRPr/>
          </a:p>
          <a:p>
            <a:pPr indent="-317500" lvl="1" marL="914400" rtl="0">
              <a:spcBef>
                <a:spcPts val="0"/>
              </a:spcBef>
              <a:spcAft>
                <a:spcPts val="0"/>
              </a:spcAft>
              <a:buSzPts val="1400"/>
              <a:buChar char="○"/>
            </a:pPr>
            <a:r>
              <a:rPr lang="en"/>
              <a:t>Blurry output</a:t>
            </a:r>
            <a:endParaRPr/>
          </a:p>
          <a:p>
            <a:pPr indent="-317500" lvl="1" marL="914400" rtl="0">
              <a:spcBef>
                <a:spcPts val="0"/>
              </a:spcBef>
              <a:spcAft>
                <a:spcPts val="0"/>
              </a:spcAft>
              <a:buSzPts val="1400"/>
              <a:buChar char="○"/>
            </a:pPr>
            <a:r>
              <a:rPr lang="en"/>
              <a:t>Inductive bias</a:t>
            </a:r>
            <a:endParaRPr/>
          </a:p>
          <a:p>
            <a:pPr indent="-317500" lvl="1" marL="914400">
              <a:spcBef>
                <a:spcPts val="0"/>
              </a:spcBef>
              <a:spcAft>
                <a:spcPts val="0"/>
              </a:spcAft>
              <a:buSzPts val="1400"/>
              <a:buChar char="○"/>
            </a:pPr>
            <a:r>
              <a:rPr lang="en"/>
              <a:t>...</a:t>
            </a:r>
            <a:endParaRPr/>
          </a:p>
        </p:txBody>
      </p:sp>
      <p:sp>
        <p:nvSpPr>
          <p:cNvPr id="204" name="Google Shape;204;p29"/>
          <p:cNvSpPr txBox="1"/>
          <p:nvPr/>
        </p:nvSpPr>
        <p:spPr>
          <a:xfrm>
            <a:off x="258675" y="3041025"/>
            <a:ext cx="1074600" cy="42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Examples:</a:t>
            </a:r>
            <a:endParaRPr/>
          </a:p>
        </p:txBody>
      </p:sp>
      <p:pic>
        <p:nvPicPr>
          <p:cNvPr id="205" name="Google Shape;205;p29"/>
          <p:cNvPicPr preferRelativeResize="0"/>
          <p:nvPr/>
        </p:nvPicPr>
        <p:blipFill>
          <a:blip r:embed="rId3">
            <a:alphaModFix/>
          </a:blip>
          <a:stretch>
            <a:fillRect/>
          </a:stretch>
        </p:blipFill>
        <p:spPr>
          <a:xfrm>
            <a:off x="2554492" y="3086325"/>
            <a:ext cx="3774249" cy="1887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Generative models: useful references</a:t>
            </a:r>
            <a:endParaRPr/>
          </a:p>
        </p:txBody>
      </p:sp>
      <p:sp>
        <p:nvSpPr>
          <p:cNvPr id="211" name="Google Shape;211;p30"/>
          <p:cNvSpPr txBox="1"/>
          <p:nvPr>
            <p:ph idx="1" type="body"/>
          </p:nvPr>
        </p:nvSpPr>
        <p:spPr>
          <a:xfrm>
            <a:off x="311700" y="1152475"/>
            <a:ext cx="8520600" cy="1072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3"/>
              </a:rPr>
              <a:t>https://github.com/soumith/ganhacks</a:t>
            </a:r>
            <a:endParaRPr/>
          </a:p>
          <a:p>
            <a:pPr indent="0" lvl="0" marL="0">
              <a:spcBef>
                <a:spcPts val="1600"/>
              </a:spcBef>
              <a:spcAft>
                <a:spcPts val="0"/>
              </a:spcAft>
              <a:buNone/>
            </a:pPr>
            <a:r>
              <a:rPr lang="en" u="sng">
                <a:solidFill>
                  <a:schemeClr val="hlink"/>
                </a:solidFill>
                <a:hlinkClick r:id="rId4"/>
              </a:rPr>
              <a:t>https://distill.pub/2016/deconv-checkerboard/</a:t>
            </a:r>
            <a:endParaRPr/>
          </a:p>
          <a:p>
            <a:pPr indent="0" lvl="0" marL="0">
              <a:spcBef>
                <a:spcPts val="1600"/>
              </a:spcBef>
              <a:spcAft>
                <a:spcPts val="1600"/>
              </a:spcAft>
              <a:buNone/>
            </a:pPr>
            <a:r>
              <a:t/>
            </a:r>
            <a:endParaRPr/>
          </a:p>
        </p:txBody>
      </p:sp>
      <p:pic>
        <p:nvPicPr>
          <p:cNvPr id="212" name="Google Shape;212;p30"/>
          <p:cNvPicPr preferRelativeResize="0"/>
          <p:nvPr/>
        </p:nvPicPr>
        <p:blipFill rotWithShape="1">
          <a:blip r:embed="rId5">
            <a:alphaModFix/>
          </a:blip>
          <a:srcRect b="0" l="0" r="11039" t="8625"/>
          <a:stretch/>
        </p:blipFill>
        <p:spPr>
          <a:xfrm>
            <a:off x="1983325" y="2165100"/>
            <a:ext cx="5402225" cy="2630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Live code</a:t>
            </a:r>
            <a:endParaRPr/>
          </a:p>
        </p:txBody>
      </p:sp>
      <p:sp>
        <p:nvSpPr>
          <p:cNvPr id="218" name="Google Shape;21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Let’s try training a neural network on a chest xray dataset!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Tuning NNs can be a dark art</a:t>
            </a:r>
            <a:endParaRPr/>
          </a:p>
        </p:txBody>
      </p:sp>
      <p:pic>
        <p:nvPicPr>
          <p:cNvPr id="61" name="Google Shape;61;p14"/>
          <p:cNvPicPr preferRelativeResize="0"/>
          <p:nvPr/>
        </p:nvPicPr>
        <p:blipFill>
          <a:blip r:embed="rId3">
            <a:alphaModFix/>
          </a:blip>
          <a:stretch>
            <a:fillRect/>
          </a:stretch>
        </p:blipFill>
        <p:spPr>
          <a:xfrm>
            <a:off x="386949" y="1294198"/>
            <a:ext cx="3968448" cy="2891974"/>
          </a:xfrm>
          <a:prstGeom prst="rect">
            <a:avLst/>
          </a:prstGeom>
          <a:noFill/>
          <a:ln>
            <a:noFill/>
          </a:ln>
        </p:spPr>
      </p:pic>
      <p:pic>
        <p:nvPicPr>
          <p:cNvPr id="62" name="Google Shape;62;p14"/>
          <p:cNvPicPr preferRelativeResize="0"/>
          <p:nvPr/>
        </p:nvPicPr>
        <p:blipFill>
          <a:blip r:embed="rId4">
            <a:alphaModFix/>
          </a:blip>
          <a:stretch>
            <a:fillRect/>
          </a:stretch>
        </p:blipFill>
        <p:spPr>
          <a:xfrm>
            <a:off x="4786300" y="1017725"/>
            <a:ext cx="3916726" cy="3912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When NNs don’t work, you have many choices</a:t>
            </a:r>
            <a:endParaRPr/>
          </a:p>
          <a:p>
            <a:pPr indent="0" lvl="0" marL="0" rtl="0">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Your choices: (from Andrew Ng’s talk at Bay Learn’17)</a:t>
            </a:r>
            <a:endParaRPr/>
          </a:p>
          <a:p>
            <a:pPr indent="-317500" lvl="0" marL="457200" rtl="0">
              <a:lnSpc>
                <a:spcPct val="158000"/>
              </a:lnSpc>
              <a:spcBef>
                <a:spcPts val="2200"/>
              </a:spcBef>
              <a:spcAft>
                <a:spcPts val="0"/>
              </a:spcAft>
              <a:buClr>
                <a:schemeClr val="dk1"/>
              </a:buClr>
              <a:buSzPts val="1400"/>
              <a:buChar char="●"/>
            </a:pPr>
            <a:r>
              <a:rPr i="1" lang="en" sz="1400">
                <a:solidFill>
                  <a:schemeClr val="dk1"/>
                </a:solidFill>
              </a:rPr>
              <a:t>Fetch more data</a:t>
            </a:r>
            <a:endParaRPr i="1" sz="1400">
              <a:solidFill>
                <a:schemeClr val="dk1"/>
              </a:solidFill>
            </a:endParaRPr>
          </a:p>
          <a:p>
            <a:pPr indent="-317500" lvl="0" marL="457200" rtl="0">
              <a:lnSpc>
                <a:spcPct val="158000"/>
              </a:lnSpc>
              <a:spcBef>
                <a:spcPts val="0"/>
              </a:spcBef>
              <a:spcAft>
                <a:spcPts val="0"/>
              </a:spcAft>
              <a:buClr>
                <a:schemeClr val="dk1"/>
              </a:buClr>
              <a:buSzPts val="1400"/>
              <a:buChar char="●"/>
            </a:pPr>
            <a:r>
              <a:rPr i="1" lang="en" sz="1400">
                <a:solidFill>
                  <a:schemeClr val="dk1"/>
                </a:solidFill>
              </a:rPr>
              <a:t>Add more layers to Neural Network</a:t>
            </a:r>
            <a:endParaRPr i="1" sz="1400">
              <a:solidFill>
                <a:schemeClr val="dk1"/>
              </a:solidFill>
            </a:endParaRPr>
          </a:p>
          <a:p>
            <a:pPr indent="-317500" lvl="0" marL="457200" rtl="0">
              <a:lnSpc>
                <a:spcPct val="158000"/>
              </a:lnSpc>
              <a:spcBef>
                <a:spcPts val="0"/>
              </a:spcBef>
              <a:spcAft>
                <a:spcPts val="0"/>
              </a:spcAft>
              <a:buClr>
                <a:schemeClr val="dk1"/>
              </a:buClr>
              <a:buSzPts val="1400"/>
              <a:buChar char="●"/>
            </a:pPr>
            <a:r>
              <a:rPr i="1" lang="en" sz="1400">
                <a:solidFill>
                  <a:schemeClr val="dk1"/>
                </a:solidFill>
              </a:rPr>
              <a:t>Try some new approach in Neural Network</a:t>
            </a:r>
            <a:endParaRPr i="1" sz="1400">
              <a:solidFill>
                <a:schemeClr val="dk1"/>
              </a:solidFill>
            </a:endParaRPr>
          </a:p>
          <a:p>
            <a:pPr indent="-317500" lvl="0" marL="457200" rtl="0">
              <a:lnSpc>
                <a:spcPct val="158000"/>
              </a:lnSpc>
              <a:spcBef>
                <a:spcPts val="0"/>
              </a:spcBef>
              <a:spcAft>
                <a:spcPts val="0"/>
              </a:spcAft>
              <a:buClr>
                <a:schemeClr val="dk1"/>
              </a:buClr>
              <a:buSzPts val="1400"/>
              <a:buChar char="●"/>
            </a:pPr>
            <a:r>
              <a:rPr i="1" lang="en" sz="1400">
                <a:solidFill>
                  <a:schemeClr val="dk1"/>
                </a:solidFill>
              </a:rPr>
              <a:t>Train longer (increase the number of iterations)</a:t>
            </a:r>
            <a:endParaRPr i="1" sz="1400">
              <a:solidFill>
                <a:schemeClr val="dk1"/>
              </a:solidFill>
            </a:endParaRPr>
          </a:p>
          <a:p>
            <a:pPr indent="-317500" lvl="0" marL="457200" rtl="0">
              <a:lnSpc>
                <a:spcPct val="158000"/>
              </a:lnSpc>
              <a:spcBef>
                <a:spcPts val="0"/>
              </a:spcBef>
              <a:spcAft>
                <a:spcPts val="0"/>
              </a:spcAft>
              <a:buClr>
                <a:schemeClr val="dk1"/>
              </a:buClr>
              <a:buSzPts val="1400"/>
              <a:buChar char="●"/>
            </a:pPr>
            <a:r>
              <a:rPr i="1" lang="en" sz="1400">
                <a:solidFill>
                  <a:schemeClr val="dk1"/>
                </a:solidFill>
              </a:rPr>
              <a:t>Change batch size</a:t>
            </a:r>
            <a:endParaRPr i="1" sz="1400">
              <a:solidFill>
                <a:schemeClr val="dk1"/>
              </a:solidFill>
            </a:endParaRPr>
          </a:p>
          <a:p>
            <a:pPr indent="-317500" lvl="0" marL="457200" rtl="0">
              <a:lnSpc>
                <a:spcPct val="158000"/>
              </a:lnSpc>
              <a:spcBef>
                <a:spcPts val="0"/>
              </a:spcBef>
              <a:spcAft>
                <a:spcPts val="0"/>
              </a:spcAft>
              <a:buClr>
                <a:schemeClr val="dk1"/>
              </a:buClr>
              <a:buSzPts val="1400"/>
              <a:buChar char="●"/>
            </a:pPr>
            <a:r>
              <a:rPr i="1" lang="en" sz="1400">
                <a:solidFill>
                  <a:schemeClr val="dk1"/>
                </a:solidFill>
              </a:rPr>
              <a:t>Try Regularization</a:t>
            </a:r>
            <a:endParaRPr i="1" sz="1400">
              <a:solidFill>
                <a:schemeClr val="dk1"/>
              </a:solidFill>
            </a:endParaRPr>
          </a:p>
          <a:p>
            <a:pPr indent="-317500" lvl="0" marL="457200" rtl="0">
              <a:lnSpc>
                <a:spcPct val="158000"/>
              </a:lnSpc>
              <a:spcBef>
                <a:spcPts val="0"/>
              </a:spcBef>
              <a:spcAft>
                <a:spcPts val="0"/>
              </a:spcAft>
              <a:buClr>
                <a:schemeClr val="dk1"/>
              </a:buClr>
              <a:buSzPts val="1400"/>
              <a:buChar char="●"/>
            </a:pPr>
            <a:r>
              <a:rPr i="1" lang="en" sz="1400">
                <a:solidFill>
                  <a:schemeClr val="dk1"/>
                </a:solidFill>
              </a:rPr>
              <a:t>Check Bias Variance trade-off to avoid under and overfitting</a:t>
            </a:r>
            <a:endParaRPr i="1" sz="1400">
              <a:solidFill>
                <a:schemeClr val="dk1"/>
              </a:solidFill>
            </a:endParaRPr>
          </a:p>
          <a:p>
            <a:pPr indent="-317500" lvl="0" marL="457200" rtl="0">
              <a:lnSpc>
                <a:spcPct val="158000"/>
              </a:lnSpc>
              <a:spcBef>
                <a:spcPts val="0"/>
              </a:spcBef>
              <a:spcAft>
                <a:spcPts val="0"/>
              </a:spcAft>
              <a:buClr>
                <a:schemeClr val="dk1"/>
              </a:buClr>
              <a:buSzPts val="1400"/>
              <a:buChar char="●"/>
            </a:pPr>
            <a:r>
              <a:rPr i="1" lang="en" sz="1400">
                <a:solidFill>
                  <a:schemeClr val="dk1"/>
                </a:solidFill>
              </a:rPr>
              <a:t>Use more GPUs for faster computation</a:t>
            </a:r>
            <a:endParaRPr i="1" sz="1400">
              <a:solidFill>
                <a:schemeClr val="dk1"/>
              </a:solidFill>
            </a:endParaRPr>
          </a:p>
          <a:p>
            <a:pPr indent="-317500" lvl="0" marL="457200" rtl="0">
              <a:lnSpc>
                <a:spcPct val="158000"/>
              </a:lnSpc>
              <a:spcBef>
                <a:spcPts val="0"/>
              </a:spcBef>
              <a:spcAft>
                <a:spcPts val="0"/>
              </a:spcAft>
              <a:buClr>
                <a:schemeClr val="dk1"/>
              </a:buClr>
              <a:buSzPts val="1400"/>
              <a:buChar char="●"/>
            </a:pPr>
            <a:r>
              <a:rPr i="1" lang="en" sz="1400">
                <a:solidFill>
                  <a:schemeClr val="dk1"/>
                </a:solidFill>
              </a:rPr>
              <a:t>...</a:t>
            </a:r>
            <a:endParaRPr i="1" sz="1400">
              <a:solidFill>
                <a:schemeClr val="dk1"/>
              </a:solidFill>
            </a:endParaRPr>
          </a:p>
          <a:p>
            <a:pPr indent="0" lvl="0" marL="0" rtl="0">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nvSpPr>
        <p:spPr>
          <a:xfrm>
            <a:off x="878975" y="2279400"/>
            <a:ext cx="7554300" cy="58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t>How to systematically attempt to fix a NN?</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Abstraction of hyperparameter tuning</a:t>
            </a:r>
            <a:endParaRPr/>
          </a:p>
        </p:txBody>
      </p:sp>
      <p:sp>
        <p:nvSpPr>
          <p:cNvPr id="79" name="Google Shape;79;p17"/>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600"/>
              <a:t>Your input : Hyper parameters</a:t>
            </a:r>
            <a:endParaRPr sz="1600"/>
          </a:p>
          <a:p>
            <a:pPr indent="-330200" lvl="0" marL="457200" rtl="0">
              <a:spcBef>
                <a:spcPts val="1600"/>
              </a:spcBef>
              <a:spcAft>
                <a:spcPts val="0"/>
              </a:spcAft>
              <a:buSzPts val="1600"/>
              <a:buChar char="●"/>
            </a:pPr>
            <a:r>
              <a:rPr lang="en" sz="1600"/>
              <a:t>Architecture (#layers, #kernels, stride, kernel size)</a:t>
            </a:r>
            <a:endParaRPr sz="1600"/>
          </a:p>
          <a:p>
            <a:pPr indent="-330200" lvl="0" marL="457200" rtl="0">
              <a:spcBef>
                <a:spcPts val="0"/>
              </a:spcBef>
              <a:spcAft>
                <a:spcPts val="0"/>
              </a:spcAft>
              <a:buSzPts val="1600"/>
              <a:buChar char="●"/>
            </a:pPr>
            <a:r>
              <a:rPr lang="en" sz="1600"/>
              <a:t>Learning rate, optimizer (momentum)</a:t>
            </a:r>
            <a:endParaRPr sz="1600"/>
          </a:p>
          <a:p>
            <a:pPr indent="-330200" lvl="0" marL="457200" rtl="0">
              <a:spcBef>
                <a:spcPts val="0"/>
              </a:spcBef>
              <a:spcAft>
                <a:spcPts val="0"/>
              </a:spcAft>
              <a:buSzPts val="1600"/>
              <a:buChar char="●"/>
            </a:pPr>
            <a:r>
              <a:rPr lang="en" sz="1600"/>
              <a:t>Regularizations (weight decay rate, dropout probability)</a:t>
            </a:r>
            <a:endParaRPr sz="1600"/>
          </a:p>
          <a:p>
            <a:pPr indent="-330200" lvl="0" marL="457200" rtl="0">
              <a:spcBef>
                <a:spcPts val="0"/>
              </a:spcBef>
              <a:spcAft>
                <a:spcPts val="0"/>
              </a:spcAft>
              <a:buSzPts val="1600"/>
              <a:buChar char="●"/>
            </a:pPr>
            <a:r>
              <a:rPr lang="en" sz="1600"/>
              <a:t>Batchnorm / no batchnorm</a:t>
            </a:r>
            <a:endParaRPr sz="1600"/>
          </a:p>
          <a:p>
            <a:pPr indent="0" lvl="0" marL="0" rtl="0">
              <a:spcBef>
                <a:spcPts val="1600"/>
              </a:spcBef>
              <a:spcAft>
                <a:spcPts val="0"/>
              </a:spcAft>
              <a:buNone/>
            </a:pPr>
            <a:r>
              <a:rPr lang="en" sz="1600"/>
              <a:t>Your output: Some diagnostic statistics:</a:t>
            </a:r>
            <a:endParaRPr sz="1600"/>
          </a:p>
          <a:p>
            <a:pPr indent="-330200" lvl="0" marL="457200" rtl="0">
              <a:spcBef>
                <a:spcPts val="1600"/>
              </a:spcBef>
              <a:spcAft>
                <a:spcPts val="0"/>
              </a:spcAft>
              <a:buSzPts val="1600"/>
              <a:buChar char="●"/>
            </a:pPr>
            <a:r>
              <a:rPr lang="en" sz="1600"/>
              <a:t>Loss curves</a:t>
            </a:r>
            <a:endParaRPr sz="1600"/>
          </a:p>
          <a:p>
            <a:pPr indent="-330200" lvl="0" marL="457200" rtl="0">
              <a:spcBef>
                <a:spcPts val="0"/>
              </a:spcBef>
              <a:spcAft>
                <a:spcPts val="0"/>
              </a:spcAft>
              <a:buSzPts val="1600"/>
              <a:buChar char="●"/>
            </a:pPr>
            <a:r>
              <a:rPr lang="en" sz="1600"/>
              <a:t>Gradient norms</a:t>
            </a:r>
            <a:endParaRPr sz="1600"/>
          </a:p>
          <a:p>
            <a:pPr indent="-330200" lvl="0" marL="457200" rtl="0">
              <a:spcBef>
                <a:spcPts val="0"/>
              </a:spcBef>
              <a:spcAft>
                <a:spcPts val="0"/>
              </a:spcAft>
              <a:buSzPts val="1600"/>
              <a:buChar char="●"/>
            </a:pPr>
            <a:r>
              <a:rPr lang="en" sz="1600"/>
              <a:t>Accuracy </a:t>
            </a:r>
            <a:r>
              <a:rPr lang="en" sz="1600"/>
              <a:t>/ Visual output (generative models)</a:t>
            </a:r>
            <a:endParaRPr sz="1600"/>
          </a:p>
          <a:p>
            <a:pPr indent="-330200" lvl="0" marL="457200" rtl="0">
              <a:spcBef>
                <a:spcPts val="0"/>
              </a:spcBef>
              <a:spcAft>
                <a:spcPts val="0"/>
              </a:spcAft>
              <a:buSzPts val="1600"/>
              <a:buChar char="●"/>
            </a:pPr>
            <a:r>
              <a:rPr lang="en" sz="1600"/>
              <a:t>Performance on training vs validation set</a:t>
            </a:r>
            <a:endParaRPr sz="1600"/>
          </a:p>
          <a:p>
            <a:pPr indent="-330200" lvl="0" marL="457200" rtl="0">
              <a:spcBef>
                <a:spcPts val="0"/>
              </a:spcBef>
              <a:spcAft>
                <a:spcPts val="0"/>
              </a:spcAft>
              <a:buSzPts val="1600"/>
              <a:buChar char="●"/>
            </a:pPr>
            <a:r>
              <a:rPr lang="en" sz="1600"/>
              <a:t>Other abnormal behaviors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Architecture</a:t>
            </a:r>
            <a:endParaRPr/>
          </a:p>
        </p:txBody>
      </p:sp>
      <p:sp>
        <p:nvSpPr>
          <p:cNvPr id="85" name="Google Shape;85;p18"/>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Using or adapt from established networks (will see more later this quarter)</a:t>
            </a:r>
            <a:endParaRPr/>
          </a:p>
          <a:p>
            <a:pPr indent="-342900" lvl="0" marL="457200" rtl="0">
              <a:spcBef>
                <a:spcPts val="1600"/>
              </a:spcBef>
              <a:spcAft>
                <a:spcPts val="0"/>
              </a:spcAft>
              <a:buSzPts val="1800"/>
              <a:buChar char="●"/>
            </a:pPr>
            <a:r>
              <a:rPr lang="en"/>
              <a:t>Classification: AlexNet, VGG, ResNet, DenseNet, …</a:t>
            </a:r>
            <a:endParaRPr/>
          </a:p>
          <a:p>
            <a:pPr indent="-342900" lvl="0" marL="457200" rtl="0">
              <a:spcBef>
                <a:spcPts val="0"/>
              </a:spcBef>
              <a:spcAft>
                <a:spcPts val="0"/>
              </a:spcAft>
              <a:buSzPts val="1800"/>
              <a:buChar char="●"/>
            </a:pPr>
            <a:r>
              <a:rPr lang="en"/>
              <a:t>Segmentation: FCN, Dilated Convolution, Mask RCNN</a:t>
            </a:r>
            <a:endParaRPr/>
          </a:p>
          <a:p>
            <a:pPr indent="-342900" lvl="0" marL="457200" rtl="0">
              <a:spcBef>
                <a:spcPts val="0"/>
              </a:spcBef>
              <a:spcAft>
                <a:spcPts val="0"/>
              </a:spcAft>
              <a:buSzPts val="1800"/>
              <a:buChar char="●"/>
            </a:pPr>
            <a:r>
              <a:rPr lang="en"/>
              <a:t>Detection: Faster-RCNN, YOLO, SSD</a:t>
            </a:r>
            <a:endParaRPr/>
          </a:p>
          <a:p>
            <a:pPr indent="-342900" lvl="0" marL="457200" rtl="0">
              <a:spcBef>
                <a:spcPts val="0"/>
              </a:spcBef>
              <a:spcAft>
                <a:spcPts val="0"/>
              </a:spcAft>
              <a:buSzPts val="1800"/>
              <a:buChar char="●"/>
            </a:pPr>
            <a:r>
              <a:rPr lang="en"/>
              <a:t>Image Generation: UNet, Dilated Convolution, DCGAN, WGAN</a:t>
            </a:r>
            <a:endParaRPr/>
          </a:p>
          <a:p>
            <a:pPr indent="-342900" lvl="0" marL="457200" rtl="0">
              <a:spcBef>
                <a:spcPts val="0"/>
              </a:spcBef>
              <a:spcAft>
                <a:spcPts val="0"/>
              </a:spcAft>
              <a:buSzPts val="1800"/>
              <a:buChar char="●"/>
            </a:pPr>
            <a:r>
              <a:rPr lang="en"/>
              <a:t>…</a:t>
            </a:r>
            <a:endParaRPr/>
          </a:p>
          <a:p>
            <a:pPr indent="0" lvl="0" marL="0" rtl="0">
              <a:spcBef>
                <a:spcPts val="1600"/>
              </a:spcBef>
              <a:spcAft>
                <a:spcPts val="0"/>
              </a:spcAft>
              <a:buNone/>
            </a:pPr>
            <a:r>
              <a:rPr lang="en"/>
              <a:t>How to adapt:</a:t>
            </a:r>
            <a:endParaRPr/>
          </a:p>
          <a:p>
            <a:pPr indent="-342900" lvl="0" marL="457200" rtl="0">
              <a:spcBef>
                <a:spcPts val="1600"/>
              </a:spcBef>
              <a:spcAft>
                <a:spcPts val="0"/>
              </a:spcAft>
              <a:buSzPts val="1800"/>
              <a:buChar char="●"/>
            </a:pPr>
            <a:r>
              <a:rPr lang="en"/>
              <a:t>Change number of kernels to ideal numbers</a:t>
            </a:r>
            <a:endParaRPr/>
          </a:p>
          <a:p>
            <a:pPr indent="-342900" lvl="0" marL="457200" rtl="0">
              <a:spcBef>
                <a:spcPts val="0"/>
              </a:spcBef>
              <a:spcAft>
                <a:spcPts val="0"/>
              </a:spcAft>
              <a:buSzPts val="1800"/>
              <a:buChar char="●"/>
            </a:pPr>
            <a:r>
              <a:rPr lang="en"/>
              <a:t>Remove / add layers</a:t>
            </a:r>
            <a:endParaRPr/>
          </a:p>
          <a:p>
            <a:pPr indent="-342900" lvl="0" marL="457200" rtl="0">
              <a:spcBef>
                <a:spcPts val="0"/>
              </a:spcBef>
              <a:spcAft>
                <a:spcPts val="0"/>
              </a:spcAft>
              <a:buSzPts val="1800"/>
              <a:buChar char="●"/>
            </a:pPr>
            <a:r>
              <a:rPr lang="en"/>
              <a:t>Change the structure of last few layers for your task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9"/>
          <p:cNvSpPr txBox="1"/>
          <p:nvPr>
            <p:ph type="title"/>
          </p:nvPr>
        </p:nvSpPr>
        <p:spPr>
          <a:xfrm>
            <a:off x="259475" y="1839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Architecture: adapt to different input</a:t>
            </a:r>
            <a:endParaRPr/>
          </a:p>
        </p:txBody>
      </p:sp>
      <p:pic>
        <p:nvPicPr>
          <p:cNvPr id="91" name="Google Shape;91;p19"/>
          <p:cNvPicPr preferRelativeResize="0"/>
          <p:nvPr/>
        </p:nvPicPr>
        <p:blipFill>
          <a:blip r:embed="rId3">
            <a:alphaModFix/>
          </a:blip>
          <a:stretch>
            <a:fillRect/>
          </a:stretch>
        </p:blipFill>
        <p:spPr>
          <a:xfrm>
            <a:off x="1288925" y="1308075"/>
            <a:ext cx="5397625" cy="3169675"/>
          </a:xfrm>
          <a:prstGeom prst="rect">
            <a:avLst/>
          </a:prstGeom>
          <a:noFill/>
          <a:ln>
            <a:noFill/>
          </a:ln>
        </p:spPr>
      </p:pic>
      <p:sp>
        <p:nvSpPr>
          <p:cNvPr id="92" name="Google Shape;92;p19"/>
          <p:cNvSpPr txBox="1"/>
          <p:nvPr/>
        </p:nvSpPr>
        <p:spPr>
          <a:xfrm>
            <a:off x="1648325" y="4477750"/>
            <a:ext cx="4432500" cy="55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Let’s say you saw this awesome network on some related work, but the input is not the same.</a:t>
            </a:r>
            <a:endParaRPr/>
          </a:p>
        </p:txBody>
      </p:sp>
      <p:sp>
        <p:nvSpPr>
          <p:cNvPr id="93" name="Google Shape;93;p19"/>
          <p:cNvSpPr txBox="1"/>
          <p:nvPr/>
        </p:nvSpPr>
        <p:spPr>
          <a:xfrm>
            <a:off x="-12475" y="1889863"/>
            <a:ext cx="1706400" cy="109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t>Need to deal with larger input, stack one more conv+pool block, or change kernel </a:t>
            </a:r>
            <a:r>
              <a:rPr lang="en" sz="1200">
                <a:solidFill>
                  <a:schemeClr val="dk1"/>
                </a:solidFill>
              </a:rPr>
              <a:t>size</a:t>
            </a:r>
            <a:r>
              <a:rPr lang="en" sz="1200"/>
              <a:t>/stride </a:t>
            </a:r>
            <a:endParaRPr sz="1200"/>
          </a:p>
        </p:txBody>
      </p:sp>
      <p:cxnSp>
        <p:nvCxnSpPr>
          <p:cNvPr id="94" name="Google Shape;94;p19"/>
          <p:cNvCxnSpPr/>
          <p:nvPr/>
        </p:nvCxnSpPr>
        <p:spPr>
          <a:xfrm rot="10800000">
            <a:off x="1078325" y="3351425"/>
            <a:ext cx="539400" cy="489600"/>
          </a:xfrm>
          <a:prstGeom prst="straightConnector1">
            <a:avLst/>
          </a:prstGeom>
          <a:noFill/>
          <a:ln cap="flat" cmpd="sng" w="9525">
            <a:solidFill>
              <a:schemeClr val="dk2"/>
            </a:solidFill>
            <a:prstDash val="solid"/>
            <a:round/>
            <a:headEnd len="med" w="med" type="none"/>
            <a:tailEnd len="med" w="med" type="triangle"/>
          </a:ln>
        </p:spPr>
      </p:cxnSp>
      <p:sp>
        <p:nvSpPr>
          <p:cNvPr id="95" name="Google Shape;95;p19"/>
          <p:cNvSpPr/>
          <p:nvPr/>
        </p:nvSpPr>
        <p:spPr>
          <a:xfrm>
            <a:off x="1195925" y="1603975"/>
            <a:ext cx="788400" cy="279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1878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Architecture: for different size of dataset</a:t>
            </a:r>
            <a:endParaRPr/>
          </a:p>
        </p:txBody>
      </p:sp>
      <p:pic>
        <p:nvPicPr>
          <p:cNvPr id="101" name="Google Shape;101;p20"/>
          <p:cNvPicPr preferRelativeResize="0"/>
          <p:nvPr/>
        </p:nvPicPr>
        <p:blipFill>
          <a:blip r:embed="rId3">
            <a:alphaModFix/>
          </a:blip>
          <a:stretch>
            <a:fillRect/>
          </a:stretch>
        </p:blipFill>
        <p:spPr>
          <a:xfrm>
            <a:off x="1288925" y="1308075"/>
            <a:ext cx="5397625" cy="3169675"/>
          </a:xfrm>
          <a:prstGeom prst="rect">
            <a:avLst/>
          </a:prstGeom>
          <a:noFill/>
          <a:ln>
            <a:noFill/>
          </a:ln>
        </p:spPr>
      </p:pic>
      <p:sp>
        <p:nvSpPr>
          <p:cNvPr id="102" name="Google Shape;102;p20"/>
          <p:cNvSpPr txBox="1"/>
          <p:nvPr/>
        </p:nvSpPr>
        <p:spPr>
          <a:xfrm>
            <a:off x="1648325" y="4477750"/>
            <a:ext cx="5038200" cy="55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Let’s say you saw this awesome network on some related work, but the dataset you have is much smaller</a:t>
            </a:r>
            <a:endParaRPr/>
          </a:p>
        </p:txBody>
      </p:sp>
      <p:sp>
        <p:nvSpPr>
          <p:cNvPr id="103" name="Google Shape;103;p20"/>
          <p:cNvSpPr/>
          <p:nvPr/>
        </p:nvSpPr>
        <p:spPr>
          <a:xfrm>
            <a:off x="2939550" y="1308075"/>
            <a:ext cx="304200" cy="33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Google Shape;104;p20"/>
          <p:cNvSpPr/>
          <p:nvPr/>
        </p:nvSpPr>
        <p:spPr>
          <a:xfrm>
            <a:off x="3042175" y="1983125"/>
            <a:ext cx="304200" cy="33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Google Shape;105;p20"/>
          <p:cNvSpPr/>
          <p:nvPr/>
        </p:nvSpPr>
        <p:spPr>
          <a:xfrm>
            <a:off x="3835638" y="2508825"/>
            <a:ext cx="304200" cy="33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6" name="Google Shape;106;p20"/>
          <p:cNvCxnSpPr>
            <a:stCxn id="103" idx="3"/>
          </p:cNvCxnSpPr>
          <p:nvPr/>
        </p:nvCxnSpPr>
        <p:spPr>
          <a:xfrm flipH="1" rot="10800000">
            <a:off x="3243750" y="1261125"/>
            <a:ext cx="1037100" cy="215400"/>
          </a:xfrm>
          <a:prstGeom prst="straightConnector1">
            <a:avLst/>
          </a:prstGeom>
          <a:noFill/>
          <a:ln cap="flat" cmpd="sng" w="9525">
            <a:solidFill>
              <a:schemeClr val="dk2"/>
            </a:solidFill>
            <a:prstDash val="solid"/>
            <a:round/>
            <a:headEnd len="med" w="med" type="none"/>
            <a:tailEnd len="med" w="med" type="triangle"/>
          </a:ln>
        </p:spPr>
      </p:cxnSp>
      <p:cxnSp>
        <p:nvCxnSpPr>
          <p:cNvPr id="107" name="Google Shape;107;p20"/>
          <p:cNvCxnSpPr>
            <a:stCxn id="104" idx="3"/>
          </p:cNvCxnSpPr>
          <p:nvPr/>
        </p:nvCxnSpPr>
        <p:spPr>
          <a:xfrm flipH="1" rot="10800000">
            <a:off x="3346375" y="1352375"/>
            <a:ext cx="959100" cy="79920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20"/>
          <p:cNvCxnSpPr>
            <a:stCxn id="105" idx="0"/>
          </p:cNvCxnSpPr>
          <p:nvPr/>
        </p:nvCxnSpPr>
        <p:spPr>
          <a:xfrm flipH="1" rot="10800000">
            <a:off x="3987738" y="1460025"/>
            <a:ext cx="342900" cy="1048800"/>
          </a:xfrm>
          <a:prstGeom prst="straightConnector1">
            <a:avLst/>
          </a:prstGeom>
          <a:noFill/>
          <a:ln cap="flat" cmpd="sng" w="9525">
            <a:solidFill>
              <a:schemeClr val="dk2"/>
            </a:solidFill>
            <a:prstDash val="solid"/>
            <a:round/>
            <a:headEnd len="med" w="med" type="none"/>
            <a:tailEnd len="med" w="med" type="triangle"/>
          </a:ln>
        </p:spPr>
      </p:cxnSp>
      <p:sp>
        <p:nvSpPr>
          <p:cNvPr id="109" name="Google Shape;109;p20"/>
          <p:cNvSpPr txBox="1"/>
          <p:nvPr/>
        </p:nvSpPr>
        <p:spPr>
          <a:xfrm>
            <a:off x="4280850" y="865850"/>
            <a:ext cx="1976700" cy="336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Small dataset, change #channels to 0.5x for example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163750" y="1878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Architecture: for tasks</a:t>
            </a:r>
            <a:endParaRPr/>
          </a:p>
        </p:txBody>
      </p:sp>
      <p:pic>
        <p:nvPicPr>
          <p:cNvPr id="115" name="Google Shape;115;p21"/>
          <p:cNvPicPr preferRelativeResize="0"/>
          <p:nvPr/>
        </p:nvPicPr>
        <p:blipFill>
          <a:blip r:embed="rId3">
            <a:alphaModFix/>
          </a:blip>
          <a:stretch>
            <a:fillRect/>
          </a:stretch>
        </p:blipFill>
        <p:spPr>
          <a:xfrm>
            <a:off x="1288925" y="1308075"/>
            <a:ext cx="5397625" cy="3169675"/>
          </a:xfrm>
          <a:prstGeom prst="rect">
            <a:avLst/>
          </a:prstGeom>
          <a:noFill/>
          <a:ln>
            <a:noFill/>
          </a:ln>
        </p:spPr>
      </p:pic>
      <p:sp>
        <p:nvSpPr>
          <p:cNvPr id="116" name="Google Shape;116;p21"/>
          <p:cNvSpPr txBox="1"/>
          <p:nvPr/>
        </p:nvSpPr>
        <p:spPr>
          <a:xfrm>
            <a:off x="1648325" y="4477750"/>
            <a:ext cx="4432500" cy="55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Let’s say you saw this awesome network on some related work, but the task is not the same.</a:t>
            </a:r>
            <a:endParaRPr/>
          </a:p>
        </p:txBody>
      </p:sp>
      <p:sp>
        <p:nvSpPr>
          <p:cNvPr id="117" name="Google Shape;117;p21"/>
          <p:cNvSpPr/>
          <p:nvPr/>
        </p:nvSpPr>
        <p:spPr>
          <a:xfrm>
            <a:off x="5027350" y="2606550"/>
            <a:ext cx="1866600" cy="57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Google Shape;118;p21"/>
          <p:cNvSpPr txBox="1"/>
          <p:nvPr/>
        </p:nvSpPr>
        <p:spPr>
          <a:xfrm>
            <a:off x="7247700" y="1308075"/>
            <a:ext cx="1584600" cy="55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Regression task: Change to FC + linear activation</a:t>
            </a:r>
            <a:endParaRPr/>
          </a:p>
        </p:txBody>
      </p:sp>
      <p:sp>
        <p:nvSpPr>
          <p:cNvPr id="119" name="Google Shape;119;p21"/>
          <p:cNvSpPr txBox="1"/>
          <p:nvPr/>
        </p:nvSpPr>
        <p:spPr>
          <a:xfrm>
            <a:off x="7247700" y="2455975"/>
            <a:ext cx="1584600" cy="55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Captioning task: change to LSTM decoder</a:t>
            </a:r>
            <a:endParaRPr/>
          </a:p>
        </p:txBody>
      </p:sp>
      <p:sp>
        <p:nvSpPr>
          <p:cNvPr id="120" name="Google Shape;120;p21"/>
          <p:cNvSpPr txBox="1"/>
          <p:nvPr/>
        </p:nvSpPr>
        <p:spPr>
          <a:xfrm>
            <a:off x="7151975" y="3454600"/>
            <a:ext cx="2099400" cy="55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Image generation task: change to deconvolution layers</a:t>
            </a:r>
            <a:endParaRPr/>
          </a:p>
        </p:txBody>
      </p:sp>
      <p:cxnSp>
        <p:nvCxnSpPr>
          <p:cNvPr id="121" name="Google Shape;121;p21"/>
          <p:cNvCxnSpPr>
            <a:stCxn id="117" idx="3"/>
            <a:endCxn id="118" idx="1"/>
          </p:cNvCxnSpPr>
          <p:nvPr/>
        </p:nvCxnSpPr>
        <p:spPr>
          <a:xfrm flipH="1" rot="10800000">
            <a:off x="6893950" y="1586700"/>
            <a:ext cx="353700" cy="1306200"/>
          </a:xfrm>
          <a:prstGeom prst="straightConnector1">
            <a:avLst/>
          </a:prstGeom>
          <a:noFill/>
          <a:ln cap="flat" cmpd="sng" w="9525">
            <a:solidFill>
              <a:schemeClr val="dk2"/>
            </a:solidFill>
            <a:prstDash val="solid"/>
            <a:round/>
            <a:headEnd len="med" w="med" type="none"/>
            <a:tailEnd len="med" w="med" type="triangle"/>
          </a:ln>
        </p:spPr>
      </p:cxnSp>
      <p:cxnSp>
        <p:nvCxnSpPr>
          <p:cNvPr id="122" name="Google Shape;122;p21"/>
          <p:cNvCxnSpPr>
            <a:stCxn id="117" idx="3"/>
            <a:endCxn id="119" idx="1"/>
          </p:cNvCxnSpPr>
          <p:nvPr/>
        </p:nvCxnSpPr>
        <p:spPr>
          <a:xfrm flipH="1" rot="10800000">
            <a:off x="6893950" y="2734800"/>
            <a:ext cx="353700" cy="158100"/>
          </a:xfrm>
          <a:prstGeom prst="straightConnector1">
            <a:avLst/>
          </a:prstGeom>
          <a:noFill/>
          <a:ln cap="flat" cmpd="sng" w="9525">
            <a:solidFill>
              <a:schemeClr val="dk2"/>
            </a:solidFill>
            <a:prstDash val="solid"/>
            <a:round/>
            <a:headEnd len="med" w="med" type="none"/>
            <a:tailEnd len="med" w="med" type="triangle"/>
          </a:ln>
        </p:spPr>
      </p:cxnSp>
      <p:cxnSp>
        <p:nvCxnSpPr>
          <p:cNvPr id="123" name="Google Shape;123;p21"/>
          <p:cNvCxnSpPr>
            <a:stCxn id="117" idx="3"/>
            <a:endCxn id="120" idx="1"/>
          </p:cNvCxnSpPr>
          <p:nvPr/>
        </p:nvCxnSpPr>
        <p:spPr>
          <a:xfrm>
            <a:off x="6893950" y="2892900"/>
            <a:ext cx="258000" cy="84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